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2" r:id="rId1"/>
  </p:sldMasterIdLst>
  <p:notesMasterIdLst>
    <p:notesMasterId r:id="rId10"/>
  </p:notesMasterIdLst>
  <p:sldIdLst>
    <p:sldId id="256" r:id="rId2"/>
    <p:sldId id="431" r:id="rId3"/>
    <p:sldId id="433" r:id="rId4"/>
    <p:sldId id="576" r:id="rId5"/>
    <p:sldId id="581" r:id="rId6"/>
    <p:sldId id="583" r:id="rId7"/>
    <p:sldId id="582" r:id="rId8"/>
    <p:sldId id="584"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A7E998F-7835-4FD3-839B-9592CB2AE149}">
          <p14:sldIdLst>
            <p14:sldId id="256"/>
            <p14:sldId id="431"/>
            <p14:sldId id="433"/>
            <p14:sldId id="576"/>
            <p14:sldId id="581"/>
            <p14:sldId id="583"/>
            <p14:sldId id="582"/>
            <p14:sldId id="58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468" y="2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7B5118-7B0C-455D-941D-837FC552E7BA}" type="datetimeFigureOut">
              <a:rPr lang="de-CH" smtClean="0"/>
              <a:t>02.09.2025</a:t>
            </a:fld>
            <a:endParaRPr lang="de-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520E78-F862-4811-ACF2-ED808A17DCCC}" type="slidenum">
              <a:rPr lang="de-CH" smtClean="0"/>
              <a:t>‹Nr.›</a:t>
            </a:fld>
            <a:endParaRPr lang="de-CH"/>
          </a:p>
        </p:txBody>
      </p:sp>
    </p:spTree>
    <p:extLst>
      <p:ext uri="{BB962C8B-B14F-4D97-AF65-F5344CB8AC3E}">
        <p14:creationId xmlns:p14="http://schemas.microsoft.com/office/powerpoint/2010/main" val="2563964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pPr>
              <a:defRPr/>
            </a:pPr>
            <a:fld id="{FF4ABB8C-2421-4B98-AAF5-8935AB52E364}" type="slidenum">
              <a:rPr lang="nl-NL" smtClean="0"/>
              <a:pPr>
                <a:defRPr/>
              </a:pPr>
              <a:t>2</a:t>
            </a:fld>
            <a:endParaRPr lang="nl-NL"/>
          </a:p>
        </p:txBody>
      </p:sp>
    </p:spTree>
    <p:extLst>
      <p:ext uri="{BB962C8B-B14F-4D97-AF65-F5344CB8AC3E}">
        <p14:creationId xmlns:p14="http://schemas.microsoft.com/office/powerpoint/2010/main" val="23219057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pPr>
              <a:defRPr/>
            </a:pPr>
            <a:fld id="{FF4ABB8C-2421-4B98-AAF5-8935AB52E364}" type="slidenum">
              <a:rPr lang="nl-NL" smtClean="0"/>
              <a:pPr>
                <a:defRPr/>
              </a:pPr>
              <a:t>3</a:t>
            </a:fld>
            <a:endParaRPr lang="nl-NL"/>
          </a:p>
        </p:txBody>
      </p:sp>
    </p:spTree>
    <p:extLst>
      <p:ext uri="{BB962C8B-B14F-4D97-AF65-F5344CB8AC3E}">
        <p14:creationId xmlns:p14="http://schemas.microsoft.com/office/powerpoint/2010/main" val="36131092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pPr>
              <a:defRPr/>
            </a:pPr>
            <a:fld id="{FF4ABB8C-2421-4B98-AAF5-8935AB52E364}" type="slidenum">
              <a:rPr lang="nl-NL" smtClean="0"/>
              <a:pPr>
                <a:defRPr/>
              </a:pPr>
              <a:t>4</a:t>
            </a:fld>
            <a:endParaRPr lang="nl-NL"/>
          </a:p>
        </p:txBody>
      </p:sp>
    </p:spTree>
    <p:extLst>
      <p:ext uri="{BB962C8B-B14F-4D97-AF65-F5344CB8AC3E}">
        <p14:creationId xmlns:p14="http://schemas.microsoft.com/office/powerpoint/2010/main" val="3138801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pPr>
              <a:defRPr/>
            </a:pPr>
            <a:fld id="{FF4ABB8C-2421-4B98-AAF5-8935AB52E364}" type="slidenum">
              <a:rPr lang="nl-NL" smtClean="0"/>
              <a:pPr>
                <a:defRPr/>
              </a:pPr>
              <a:t>5</a:t>
            </a:fld>
            <a:endParaRPr lang="nl-NL"/>
          </a:p>
        </p:txBody>
      </p:sp>
    </p:spTree>
    <p:extLst>
      <p:ext uri="{BB962C8B-B14F-4D97-AF65-F5344CB8AC3E}">
        <p14:creationId xmlns:p14="http://schemas.microsoft.com/office/powerpoint/2010/main" val="2139431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pPr>
              <a:defRPr/>
            </a:pPr>
            <a:fld id="{FF4ABB8C-2421-4B98-AAF5-8935AB52E364}" type="slidenum">
              <a:rPr lang="nl-NL" smtClean="0"/>
              <a:pPr>
                <a:defRPr/>
              </a:pPr>
              <a:t>6</a:t>
            </a:fld>
            <a:endParaRPr lang="nl-NL"/>
          </a:p>
        </p:txBody>
      </p:sp>
    </p:spTree>
    <p:extLst>
      <p:ext uri="{BB962C8B-B14F-4D97-AF65-F5344CB8AC3E}">
        <p14:creationId xmlns:p14="http://schemas.microsoft.com/office/powerpoint/2010/main" val="32790044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pPr>
              <a:defRPr/>
            </a:pPr>
            <a:fld id="{FF4ABB8C-2421-4B98-AAF5-8935AB52E364}" type="slidenum">
              <a:rPr lang="nl-NL" smtClean="0"/>
              <a:pPr>
                <a:defRPr/>
              </a:pPr>
              <a:t>7</a:t>
            </a:fld>
            <a:endParaRPr lang="nl-NL"/>
          </a:p>
        </p:txBody>
      </p:sp>
    </p:spTree>
    <p:extLst>
      <p:ext uri="{BB962C8B-B14F-4D97-AF65-F5344CB8AC3E}">
        <p14:creationId xmlns:p14="http://schemas.microsoft.com/office/powerpoint/2010/main" val="6038522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pPr>
              <a:defRPr/>
            </a:pPr>
            <a:fld id="{FF4ABB8C-2421-4B98-AAF5-8935AB52E364}" type="slidenum">
              <a:rPr lang="nl-NL" smtClean="0"/>
              <a:pPr>
                <a:defRPr/>
              </a:pPr>
              <a:t>8</a:t>
            </a:fld>
            <a:endParaRPr lang="nl-NL"/>
          </a:p>
        </p:txBody>
      </p:sp>
    </p:spTree>
    <p:extLst>
      <p:ext uri="{BB962C8B-B14F-4D97-AF65-F5344CB8AC3E}">
        <p14:creationId xmlns:p14="http://schemas.microsoft.com/office/powerpoint/2010/main" val="2261901604"/>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D878BA4-965D-40C8-A082-04EA5742015F}" type="datetime1">
              <a:rPr lang="de-CH" smtClean="0"/>
              <a:t>02.09.2025</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55FD6CDB-7C22-4C1C-9A0F-CE4D1D2B8C58}" type="slidenum">
              <a:rPr lang="de-CH" smtClean="0"/>
              <a:t>‹Nr.›</a:t>
            </a:fld>
            <a:endParaRPr lang="de-CH"/>
          </a:p>
        </p:txBody>
      </p:sp>
    </p:spTree>
    <p:extLst>
      <p:ext uri="{BB962C8B-B14F-4D97-AF65-F5344CB8AC3E}">
        <p14:creationId xmlns:p14="http://schemas.microsoft.com/office/powerpoint/2010/main" val="1509543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2C353-A6F0-46F0-9A1F-77B936A6ED85}" type="datetime1">
              <a:rPr lang="de-CH" smtClean="0"/>
              <a:t>02.09.2025</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55FD6CDB-7C22-4C1C-9A0F-CE4D1D2B8C58}" type="slidenum">
              <a:rPr lang="de-CH" smtClean="0"/>
              <a:t>‹Nr.›</a:t>
            </a:fld>
            <a:endParaRPr lang="de-CH"/>
          </a:p>
        </p:txBody>
      </p:sp>
    </p:spTree>
    <p:extLst>
      <p:ext uri="{BB962C8B-B14F-4D97-AF65-F5344CB8AC3E}">
        <p14:creationId xmlns:p14="http://schemas.microsoft.com/office/powerpoint/2010/main" val="4165019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88609FF-409D-408E-BF1F-843FADCDB237}" type="datetime1">
              <a:rPr lang="de-CH" smtClean="0"/>
              <a:t>02.09.2025</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55FD6CDB-7C22-4C1C-9A0F-CE4D1D2B8C58}" type="slidenum">
              <a:rPr lang="de-CH" smtClean="0"/>
              <a:t>‹Nr.›</a:t>
            </a:fld>
            <a:endParaRPr lang="de-CH"/>
          </a:p>
        </p:txBody>
      </p:sp>
    </p:spTree>
    <p:extLst>
      <p:ext uri="{BB962C8B-B14F-4D97-AF65-F5344CB8AC3E}">
        <p14:creationId xmlns:p14="http://schemas.microsoft.com/office/powerpoint/2010/main" val="1283825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2A87A5-6D33-4C20-BCC9-5C56EEE26E42}" type="datetime1">
              <a:rPr lang="de-CH" smtClean="0"/>
              <a:t>02.09.2025</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55FD6CDB-7C22-4C1C-9A0F-CE4D1D2B8C58}" type="slidenum">
              <a:rPr lang="de-CH" smtClean="0"/>
              <a:t>‹Nr.›</a:t>
            </a:fld>
            <a:endParaRPr lang="de-CH"/>
          </a:p>
        </p:txBody>
      </p:sp>
    </p:spTree>
    <p:extLst>
      <p:ext uri="{BB962C8B-B14F-4D97-AF65-F5344CB8AC3E}">
        <p14:creationId xmlns:p14="http://schemas.microsoft.com/office/powerpoint/2010/main" val="3600425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BEBCE401-6947-4143-A732-DF68A424CB6A}" type="datetime1">
              <a:rPr lang="de-CH" smtClean="0"/>
              <a:t>02.09.2025</a:t>
            </a:fld>
            <a:endParaRPr lang="de-CH"/>
          </a:p>
        </p:txBody>
      </p:sp>
      <p:sp>
        <p:nvSpPr>
          <p:cNvPr id="5" name="Footer Placeholder 4"/>
          <p:cNvSpPr>
            <a:spLocks noGrp="1"/>
          </p:cNvSpPr>
          <p:nvPr>
            <p:ph type="ftr" sz="quarter" idx="11"/>
          </p:nvPr>
        </p:nvSpPr>
        <p:spPr>
          <a:xfrm>
            <a:off x="2182708" y="6272784"/>
            <a:ext cx="6327648" cy="365125"/>
          </a:xfrm>
        </p:spPr>
        <p:txBody>
          <a:bodyPr/>
          <a:lstStyle/>
          <a:p>
            <a:endParaRPr lang="de-CH"/>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55FD6CDB-7C22-4C1C-9A0F-CE4D1D2B8C58}" type="slidenum">
              <a:rPr lang="de-CH" smtClean="0"/>
              <a:t>‹Nr.›</a:t>
            </a:fld>
            <a:endParaRPr lang="de-CH"/>
          </a:p>
        </p:txBody>
      </p:sp>
    </p:spTree>
    <p:extLst>
      <p:ext uri="{BB962C8B-B14F-4D97-AF65-F5344CB8AC3E}">
        <p14:creationId xmlns:p14="http://schemas.microsoft.com/office/powerpoint/2010/main" val="693819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33E1E78-C2F2-4FC3-8C4F-AD5B44006FBB}" type="datetime1">
              <a:rPr lang="de-CH" smtClean="0"/>
              <a:t>02.09.2025</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55FD6CDB-7C22-4C1C-9A0F-CE4D1D2B8C58}" type="slidenum">
              <a:rPr lang="de-CH" smtClean="0"/>
              <a:t>‹Nr.›</a:t>
            </a:fld>
            <a:endParaRPr lang="de-CH"/>
          </a:p>
        </p:txBody>
      </p:sp>
    </p:spTree>
    <p:extLst>
      <p:ext uri="{BB962C8B-B14F-4D97-AF65-F5344CB8AC3E}">
        <p14:creationId xmlns:p14="http://schemas.microsoft.com/office/powerpoint/2010/main" val="1296060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30B5BC1-8166-48A2-98F8-278F490A5B39}" type="datetime1">
              <a:rPr lang="de-CH" smtClean="0"/>
              <a:t>02.09.2025</a:t>
            </a:fld>
            <a:endParaRPr lang="de-CH"/>
          </a:p>
        </p:txBody>
      </p:sp>
      <p:sp>
        <p:nvSpPr>
          <p:cNvPr id="8" name="Footer Placeholder 7"/>
          <p:cNvSpPr>
            <a:spLocks noGrp="1"/>
          </p:cNvSpPr>
          <p:nvPr>
            <p:ph type="ftr" sz="quarter" idx="11"/>
          </p:nvPr>
        </p:nvSpPr>
        <p:spPr/>
        <p:txBody>
          <a:bodyPr/>
          <a:lstStyle/>
          <a:p>
            <a:endParaRPr lang="de-CH"/>
          </a:p>
        </p:txBody>
      </p:sp>
      <p:sp>
        <p:nvSpPr>
          <p:cNvPr id="9" name="Slide Number Placeholder 8"/>
          <p:cNvSpPr>
            <a:spLocks noGrp="1"/>
          </p:cNvSpPr>
          <p:nvPr>
            <p:ph type="sldNum" sz="quarter" idx="12"/>
          </p:nvPr>
        </p:nvSpPr>
        <p:spPr/>
        <p:txBody>
          <a:bodyPr/>
          <a:lstStyle/>
          <a:p>
            <a:fld id="{55FD6CDB-7C22-4C1C-9A0F-CE4D1D2B8C58}" type="slidenum">
              <a:rPr lang="de-CH" smtClean="0"/>
              <a:t>‹Nr.›</a:t>
            </a:fld>
            <a:endParaRPr lang="de-CH"/>
          </a:p>
        </p:txBody>
      </p:sp>
    </p:spTree>
    <p:extLst>
      <p:ext uri="{BB962C8B-B14F-4D97-AF65-F5344CB8AC3E}">
        <p14:creationId xmlns:p14="http://schemas.microsoft.com/office/powerpoint/2010/main" val="27195316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19CBCB9-C4EC-41FD-A791-E5B53B85CDD4}" type="datetime1">
              <a:rPr lang="de-CH" smtClean="0"/>
              <a:t>02.09.2025</a:t>
            </a:fld>
            <a:endParaRPr lang="de-CH"/>
          </a:p>
        </p:txBody>
      </p:sp>
      <p:sp>
        <p:nvSpPr>
          <p:cNvPr id="4" name="Footer Placeholder 3"/>
          <p:cNvSpPr>
            <a:spLocks noGrp="1"/>
          </p:cNvSpPr>
          <p:nvPr>
            <p:ph type="ftr" sz="quarter" idx="11"/>
          </p:nvPr>
        </p:nvSpPr>
        <p:spPr/>
        <p:txBody>
          <a:bodyPr/>
          <a:lstStyle/>
          <a:p>
            <a:endParaRPr lang="de-CH"/>
          </a:p>
        </p:txBody>
      </p:sp>
      <p:sp>
        <p:nvSpPr>
          <p:cNvPr id="5" name="Slide Number Placeholder 4"/>
          <p:cNvSpPr>
            <a:spLocks noGrp="1"/>
          </p:cNvSpPr>
          <p:nvPr>
            <p:ph type="sldNum" sz="quarter" idx="12"/>
          </p:nvPr>
        </p:nvSpPr>
        <p:spPr/>
        <p:txBody>
          <a:bodyPr/>
          <a:lstStyle/>
          <a:p>
            <a:fld id="{55FD6CDB-7C22-4C1C-9A0F-CE4D1D2B8C58}" type="slidenum">
              <a:rPr lang="de-CH" smtClean="0"/>
              <a:t>‹Nr.›</a:t>
            </a:fld>
            <a:endParaRPr lang="de-CH"/>
          </a:p>
        </p:txBody>
      </p:sp>
    </p:spTree>
    <p:extLst>
      <p:ext uri="{BB962C8B-B14F-4D97-AF65-F5344CB8AC3E}">
        <p14:creationId xmlns:p14="http://schemas.microsoft.com/office/powerpoint/2010/main" val="3123773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235E2C-93AB-409A-A9F6-5DB497B5C7F4}" type="datetime1">
              <a:rPr lang="de-CH" smtClean="0"/>
              <a:t>02.09.2025</a:t>
            </a:fld>
            <a:endParaRPr lang="de-CH"/>
          </a:p>
        </p:txBody>
      </p:sp>
      <p:sp>
        <p:nvSpPr>
          <p:cNvPr id="3" name="Footer Placeholder 2"/>
          <p:cNvSpPr>
            <a:spLocks noGrp="1"/>
          </p:cNvSpPr>
          <p:nvPr>
            <p:ph type="ftr" sz="quarter" idx="11"/>
          </p:nvPr>
        </p:nvSpPr>
        <p:spPr/>
        <p:txBody>
          <a:bodyPr/>
          <a:lstStyle/>
          <a:p>
            <a:endParaRPr lang="de-CH"/>
          </a:p>
        </p:txBody>
      </p:sp>
      <p:sp>
        <p:nvSpPr>
          <p:cNvPr id="4" name="Slide Number Placeholder 3"/>
          <p:cNvSpPr>
            <a:spLocks noGrp="1"/>
          </p:cNvSpPr>
          <p:nvPr>
            <p:ph type="sldNum" sz="quarter" idx="12"/>
          </p:nvPr>
        </p:nvSpPr>
        <p:spPr/>
        <p:txBody>
          <a:bodyPr/>
          <a:lstStyle/>
          <a:p>
            <a:fld id="{55FD6CDB-7C22-4C1C-9A0F-CE4D1D2B8C58}" type="slidenum">
              <a:rPr lang="de-CH" smtClean="0"/>
              <a:t>‹Nr.›</a:t>
            </a:fld>
            <a:endParaRPr lang="de-CH"/>
          </a:p>
        </p:txBody>
      </p:sp>
    </p:spTree>
    <p:extLst>
      <p:ext uri="{BB962C8B-B14F-4D97-AF65-F5344CB8AC3E}">
        <p14:creationId xmlns:p14="http://schemas.microsoft.com/office/powerpoint/2010/main" val="2478767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01023F2-155A-4626-B622-292888C1BAA2}" type="datetime1">
              <a:rPr lang="de-CH" smtClean="0"/>
              <a:t>02.09.2025</a:t>
            </a:fld>
            <a:endParaRPr lang="de-CH"/>
          </a:p>
        </p:txBody>
      </p:sp>
      <p:sp>
        <p:nvSpPr>
          <p:cNvPr id="6" name="Footer Placeholder 5"/>
          <p:cNvSpPr>
            <a:spLocks noGrp="1"/>
          </p:cNvSpPr>
          <p:nvPr>
            <p:ph type="ftr" sz="quarter" idx="11"/>
          </p:nvPr>
        </p:nvSpPr>
        <p:spPr/>
        <p:txBody>
          <a:bodyPr/>
          <a:lstStyle/>
          <a:p>
            <a:endParaRPr lang="de-CH"/>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55FD6CDB-7C22-4C1C-9A0F-CE4D1D2B8C58}" type="slidenum">
              <a:rPr lang="de-CH" smtClean="0"/>
              <a:t>‹Nr.›</a:t>
            </a:fld>
            <a:endParaRPr lang="de-CH"/>
          </a:p>
        </p:txBody>
      </p:sp>
    </p:spTree>
    <p:extLst>
      <p:ext uri="{BB962C8B-B14F-4D97-AF65-F5344CB8AC3E}">
        <p14:creationId xmlns:p14="http://schemas.microsoft.com/office/powerpoint/2010/main" val="4387919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7C55F5-D71E-49DA-913B-91FF341E0D45}" type="datetime1">
              <a:rPr lang="de-CH" smtClean="0"/>
              <a:t>02.09.2025</a:t>
            </a:fld>
            <a:endParaRPr lang="de-CH"/>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55FD6CDB-7C22-4C1C-9A0F-CE4D1D2B8C58}" type="slidenum">
              <a:rPr lang="de-CH" smtClean="0"/>
              <a:t>‹Nr.›</a:t>
            </a:fld>
            <a:endParaRPr lang="de-CH"/>
          </a:p>
        </p:txBody>
      </p:sp>
    </p:spTree>
    <p:extLst>
      <p:ext uri="{BB962C8B-B14F-4D97-AF65-F5344CB8AC3E}">
        <p14:creationId xmlns:p14="http://schemas.microsoft.com/office/powerpoint/2010/main" val="2097190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9B56A4C0-4C80-490B-A7FF-A2D17138EA92}" type="datetime1">
              <a:rPr lang="de-CH" smtClean="0"/>
              <a:t>02.09.2025</a:t>
            </a:fld>
            <a:endParaRPr lang="de-CH"/>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de-CH"/>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55FD6CDB-7C22-4C1C-9A0F-CE4D1D2B8C58}" type="slidenum">
              <a:rPr lang="de-CH" smtClean="0"/>
              <a:t>‹Nr.›</a:t>
            </a:fld>
            <a:endParaRPr lang="de-CH"/>
          </a:p>
        </p:txBody>
      </p:sp>
    </p:spTree>
    <p:extLst>
      <p:ext uri="{BB962C8B-B14F-4D97-AF65-F5344CB8AC3E}">
        <p14:creationId xmlns:p14="http://schemas.microsoft.com/office/powerpoint/2010/main" val="2546680612"/>
      </p:ext>
    </p:extLst>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Lst>
  <p:hf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studentservices.uzh.ch/uzh/anonym/vvz/?sap-language=EN&amp;sap-ui-language=EN#/details/2025/003/SM/51189169"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F0F50F-2A1F-0DA0-A672-6E46A8FC7F3A}"/>
              </a:ext>
            </a:extLst>
          </p:cNvPr>
          <p:cNvSpPr>
            <a:spLocks noGrp="1"/>
          </p:cNvSpPr>
          <p:nvPr>
            <p:ph type="ctrTitle"/>
          </p:nvPr>
        </p:nvSpPr>
        <p:spPr/>
        <p:txBody>
          <a:bodyPr/>
          <a:lstStyle/>
          <a:p>
            <a:r>
              <a:rPr lang="en-US" sz="8000" dirty="0"/>
              <a:t>Quantitative Methods </a:t>
            </a:r>
            <a:br>
              <a:rPr lang="en-US" sz="8000" dirty="0"/>
            </a:br>
            <a:r>
              <a:rPr lang="en-US" sz="8000" dirty="0"/>
              <a:t>in </a:t>
            </a:r>
            <a:r>
              <a:rPr lang="en-US" sz="8000" dirty="0" err="1"/>
              <a:t>SpORts</a:t>
            </a:r>
            <a:r>
              <a:rPr lang="en-US" sz="8000" dirty="0"/>
              <a:t> (S): Fall 2025</a:t>
            </a:r>
            <a:endParaRPr lang="de-CH" sz="8000" dirty="0"/>
          </a:p>
        </p:txBody>
      </p:sp>
      <p:sp>
        <p:nvSpPr>
          <p:cNvPr id="3" name="Subtitle 2">
            <a:extLst>
              <a:ext uri="{FF2B5EF4-FFF2-40B4-BE49-F238E27FC236}">
                <a16:creationId xmlns:a16="http://schemas.microsoft.com/office/drawing/2014/main" id="{8460B308-E4DC-C2B7-00A7-7A046309C768}"/>
              </a:ext>
            </a:extLst>
          </p:cNvPr>
          <p:cNvSpPr>
            <a:spLocks noGrp="1"/>
          </p:cNvSpPr>
          <p:nvPr>
            <p:ph type="subTitle" idx="1"/>
          </p:nvPr>
        </p:nvSpPr>
        <p:spPr>
          <a:xfrm>
            <a:off x="1069847" y="4389119"/>
            <a:ext cx="8295825" cy="1634117"/>
          </a:xfrm>
        </p:spPr>
        <p:txBody>
          <a:bodyPr>
            <a:normAutofit fontScale="92500" lnSpcReduction="10000"/>
          </a:bodyPr>
          <a:lstStyle/>
          <a:p>
            <a:r>
              <a:rPr lang="en-US" dirty="0"/>
              <a:t>Prof. Christiane Barz</a:t>
            </a:r>
          </a:p>
          <a:p>
            <a:r>
              <a:rPr lang="en-US" dirty="0"/>
              <a:t>Prof. Helmut Max Dietl</a:t>
            </a:r>
          </a:p>
          <a:p>
            <a:r>
              <a:rPr lang="en-US" dirty="0"/>
              <a:t>Prof. Raphael Flepp</a:t>
            </a:r>
          </a:p>
          <a:p>
            <a:r>
              <a:rPr lang="en-US" dirty="0"/>
              <a:t>Prof. Oleg Prokopyev</a:t>
            </a:r>
          </a:p>
        </p:txBody>
      </p:sp>
      <p:pic>
        <p:nvPicPr>
          <p:cNvPr id="7" name="Picture 6" descr="A picture containing text&#10;&#10;Description automatically generated">
            <a:extLst>
              <a:ext uri="{FF2B5EF4-FFF2-40B4-BE49-F238E27FC236}">
                <a16:creationId xmlns:a16="http://schemas.microsoft.com/office/drawing/2014/main" id="{227237AA-DB7C-5567-3162-E92F3526AF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84442" y="5223882"/>
            <a:ext cx="3493826" cy="1634118"/>
          </a:xfrm>
          <a:prstGeom prst="rect">
            <a:avLst/>
          </a:prstGeom>
        </p:spPr>
      </p:pic>
      <p:sp>
        <p:nvSpPr>
          <p:cNvPr id="4" name="Rectangle 1">
            <a:extLst>
              <a:ext uri="{FF2B5EF4-FFF2-40B4-BE49-F238E27FC236}">
                <a16:creationId xmlns:a16="http://schemas.microsoft.com/office/drawing/2014/main" id="{12FD8744-A699-E9C7-56C2-3AA0F954A3E5}"/>
              </a:ext>
            </a:extLst>
          </p:cNvPr>
          <p:cNvSpPr>
            <a:spLocks noChangeArrowheads="1"/>
          </p:cNvSpPr>
          <p:nvPr/>
        </p:nvSpPr>
        <p:spPr bwMode="auto">
          <a:xfrm>
            <a:off x="0" y="0"/>
            <a:ext cx="874395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32363A"/>
                </a:solidFill>
                <a:effectLst/>
                <a:latin typeface="72"/>
              </a:rPr>
              <a:t>Quantitative Methods in </a:t>
            </a:r>
            <a:r>
              <a:rPr kumimoji="0" lang="en-US" altLang="en-US" sz="1800" b="0" i="0" u="none" strike="noStrike" cap="none" normalizeH="0" baseline="0" dirty="0" err="1">
                <a:ln>
                  <a:noFill/>
                </a:ln>
                <a:solidFill>
                  <a:srgbClr val="32363A"/>
                </a:solidFill>
                <a:effectLst/>
                <a:latin typeface="72"/>
              </a:rPr>
              <a:t>SpORts</a:t>
            </a:r>
            <a:r>
              <a:rPr kumimoji="0" lang="en-US" altLang="en-US" sz="1800" b="0" i="0" u="none" strike="noStrike" cap="none" normalizeH="0" baseline="0" dirty="0">
                <a:ln>
                  <a:noFill/>
                </a:ln>
                <a:solidFill>
                  <a:srgbClr val="32363A"/>
                </a:solidFill>
                <a:effectLst/>
                <a:latin typeface="72"/>
              </a:rPr>
              <a:t> (S) (03SM22BO0115)</a:t>
            </a:r>
            <a:endParaRPr kumimoji="0" lang="en-US" altLang="en-US" sz="1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200" b="0" i="0" u="none" strike="noStrike" cap="none" normalizeH="0" baseline="0" dirty="0">
                <a:ln>
                  <a:noFill/>
                </a:ln>
                <a:solidFill>
                  <a:srgbClr val="32363A"/>
                </a:solidFill>
                <a:effectLst/>
                <a:latin typeface="72"/>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63213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2123" y="980729"/>
            <a:ext cx="10555356" cy="5145435"/>
          </a:xfrm>
        </p:spPr>
        <p:txBody>
          <a:bodyPr>
            <a:normAutofit fontScale="92500" lnSpcReduction="20000"/>
          </a:bodyPr>
          <a:lstStyle/>
          <a:p>
            <a:r>
              <a:rPr lang="en-US" sz="2200" b="1" dirty="0"/>
              <a:t>Language: </a:t>
            </a:r>
          </a:p>
          <a:p>
            <a:pPr lvl="1"/>
            <a:r>
              <a:rPr lang="en-US" sz="1900" dirty="0"/>
              <a:t>English</a:t>
            </a:r>
          </a:p>
          <a:p>
            <a:pPr lvl="1"/>
            <a:endParaRPr lang="en-US" sz="2000" dirty="0"/>
          </a:p>
          <a:p>
            <a:r>
              <a:rPr lang="en-US" sz="2200" b="1" dirty="0"/>
              <a:t>Schedule: </a:t>
            </a:r>
          </a:p>
          <a:p>
            <a:pPr lvl="1"/>
            <a:r>
              <a:rPr lang="en-US" sz="1900" dirty="0"/>
              <a:t>Friday, 19.09.2025, 09:00 – 12:30</a:t>
            </a:r>
          </a:p>
          <a:p>
            <a:pPr lvl="2"/>
            <a:r>
              <a:rPr lang="en-US" sz="1900" dirty="0"/>
              <a:t>Overview of the seminar &amp; logistics</a:t>
            </a:r>
          </a:p>
          <a:p>
            <a:pPr lvl="2"/>
            <a:r>
              <a:rPr lang="en-US" sz="1900" dirty="0"/>
              <a:t>Two speakers: Prof. Dries Goossens and Prof. Raphael Flepp</a:t>
            </a:r>
          </a:p>
          <a:p>
            <a:pPr lvl="2"/>
            <a:r>
              <a:rPr lang="en-US" sz="1900" dirty="0"/>
              <a:t>Overview of other potential topics for the student reports &amp; presentations</a:t>
            </a:r>
          </a:p>
          <a:p>
            <a:pPr lvl="1"/>
            <a:r>
              <a:rPr lang="en-US" sz="1900" dirty="0"/>
              <a:t>Friday, 14.11.2025, 09:00 – 17:00</a:t>
            </a:r>
          </a:p>
          <a:p>
            <a:pPr lvl="2"/>
            <a:r>
              <a:rPr lang="en-US" sz="1900" dirty="0"/>
              <a:t>Student presentations</a:t>
            </a:r>
          </a:p>
          <a:p>
            <a:pPr lvl="1"/>
            <a:r>
              <a:rPr lang="en-US" sz="1900" dirty="0"/>
              <a:t>Friday, 21.11.2025, 09:00 – 17:00</a:t>
            </a:r>
          </a:p>
          <a:p>
            <a:pPr lvl="2"/>
            <a:r>
              <a:rPr lang="en-US" sz="1900" dirty="0"/>
              <a:t>Student presentations</a:t>
            </a:r>
          </a:p>
          <a:p>
            <a:pPr lvl="1"/>
            <a:endParaRPr lang="en-US" sz="2000" dirty="0"/>
          </a:p>
          <a:p>
            <a:r>
              <a:rPr lang="en-US" sz="2200" b="1" dirty="0"/>
              <a:t>Lecture room: </a:t>
            </a:r>
          </a:p>
          <a:p>
            <a:pPr lvl="1"/>
            <a:r>
              <a:rPr lang="en-US" sz="1900" dirty="0"/>
              <a:t>TBD</a:t>
            </a:r>
          </a:p>
          <a:p>
            <a:pPr lvl="1"/>
            <a:endParaRPr lang="en-US" sz="2000" dirty="0"/>
          </a:p>
          <a:p>
            <a:r>
              <a:rPr lang="en-US" dirty="0">
                <a:hlinkClick r:id="rId3"/>
              </a:rPr>
              <a:t>UZH Course Catalogue</a:t>
            </a:r>
            <a:endParaRPr lang="en-US" dirty="0"/>
          </a:p>
          <a:p>
            <a:endParaRPr lang="nl-NL" sz="2200" dirty="0"/>
          </a:p>
        </p:txBody>
      </p:sp>
      <p:sp>
        <p:nvSpPr>
          <p:cNvPr id="2" name="Slide Number Placeholder 1">
            <a:extLst>
              <a:ext uri="{FF2B5EF4-FFF2-40B4-BE49-F238E27FC236}">
                <a16:creationId xmlns:a16="http://schemas.microsoft.com/office/drawing/2014/main" id="{04E12FCC-F963-F5B1-988B-F00CA9759799}"/>
              </a:ext>
            </a:extLst>
          </p:cNvPr>
          <p:cNvSpPr>
            <a:spLocks noGrp="1"/>
          </p:cNvSpPr>
          <p:nvPr>
            <p:ph type="sldNum" sz="quarter" idx="12"/>
          </p:nvPr>
        </p:nvSpPr>
        <p:spPr/>
        <p:txBody>
          <a:bodyPr/>
          <a:lstStyle/>
          <a:p>
            <a:fld id="{55FD6CDB-7C22-4C1C-9A0F-CE4D1D2B8C58}" type="slidenum">
              <a:rPr lang="de-CH" smtClean="0"/>
              <a:t>2</a:t>
            </a:fld>
            <a:endParaRPr lang="de-CH"/>
          </a:p>
        </p:txBody>
      </p:sp>
    </p:spTree>
    <p:extLst>
      <p:ext uri="{BB962C8B-B14F-4D97-AF65-F5344CB8AC3E}">
        <p14:creationId xmlns:p14="http://schemas.microsoft.com/office/powerpoint/2010/main" val="3256917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2123" y="980729"/>
            <a:ext cx="10555356" cy="5145435"/>
          </a:xfrm>
        </p:spPr>
        <p:txBody>
          <a:bodyPr>
            <a:normAutofit/>
          </a:bodyPr>
          <a:lstStyle/>
          <a:p>
            <a:r>
              <a:rPr lang="en-US" b="1" dirty="0"/>
              <a:t>Course Objectives:</a:t>
            </a:r>
          </a:p>
          <a:p>
            <a:pPr lvl="1"/>
            <a:r>
              <a:rPr lang="en-US" dirty="0"/>
              <a:t>The seminar will review the mainstream literature on applications of quantitative methods in various sports related contexts</a:t>
            </a:r>
          </a:p>
          <a:p>
            <a:pPr lvl="1"/>
            <a:r>
              <a:rPr lang="en-US" dirty="0"/>
              <a:t>We will discuss multiple thought-provoking application examples ranging from classical scheduling problems in different sport leagues to modern "fantasy" sports</a:t>
            </a:r>
          </a:p>
          <a:p>
            <a:pPr lvl="1"/>
            <a:r>
              <a:rPr lang="en-US" dirty="0"/>
              <a:t>The seminar participants will become familiar with challenges and opportunities arising when applying quantitative methods to modern sports</a:t>
            </a:r>
          </a:p>
          <a:p>
            <a:r>
              <a:rPr lang="en-US" b="1" dirty="0"/>
              <a:t>Structure: </a:t>
            </a:r>
          </a:p>
          <a:p>
            <a:pPr lvl="1"/>
            <a:r>
              <a:rPr lang="en-US" dirty="0"/>
              <a:t>We have scheduled two speakers for the first seminar on September 19</a:t>
            </a:r>
          </a:p>
          <a:p>
            <a:pPr lvl="1"/>
            <a:r>
              <a:rPr lang="en-US" dirty="0"/>
              <a:t>Two additional sessions are for the students’ presentations</a:t>
            </a:r>
          </a:p>
          <a:p>
            <a:pPr lvl="1"/>
            <a:r>
              <a:rPr lang="en-US" dirty="0"/>
              <a:t>The class relies on the active participation of the students</a:t>
            </a:r>
          </a:p>
          <a:p>
            <a:pPr algn="just"/>
            <a:r>
              <a:rPr lang="en-US" b="1" dirty="0"/>
              <a:t>Grading</a:t>
            </a:r>
            <a:r>
              <a:rPr lang="de-CH" b="1" dirty="0"/>
              <a:t>: </a:t>
            </a:r>
          </a:p>
          <a:p>
            <a:pPr lvl="1" algn="just"/>
            <a:r>
              <a:rPr lang="en-US" dirty="0"/>
              <a:t>Class Participation (20%) + Presentations (40%) + Final Report (40%)</a:t>
            </a:r>
          </a:p>
          <a:p>
            <a:pPr lvl="1" algn="just"/>
            <a:endParaRPr lang="en-US" sz="2000" dirty="0"/>
          </a:p>
          <a:p>
            <a:endParaRPr lang="nl-NL" sz="2200" dirty="0"/>
          </a:p>
        </p:txBody>
      </p:sp>
      <p:sp>
        <p:nvSpPr>
          <p:cNvPr id="2" name="Slide Number Placeholder 1">
            <a:extLst>
              <a:ext uri="{FF2B5EF4-FFF2-40B4-BE49-F238E27FC236}">
                <a16:creationId xmlns:a16="http://schemas.microsoft.com/office/drawing/2014/main" id="{F50911CB-104B-E2A8-844E-D9CDA202CF30}"/>
              </a:ext>
            </a:extLst>
          </p:cNvPr>
          <p:cNvSpPr>
            <a:spLocks noGrp="1"/>
          </p:cNvSpPr>
          <p:nvPr>
            <p:ph type="sldNum" sz="quarter" idx="12"/>
          </p:nvPr>
        </p:nvSpPr>
        <p:spPr/>
        <p:txBody>
          <a:bodyPr/>
          <a:lstStyle/>
          <a:p>
            <a:fld id="{55FD6CDB-7C22-4C1C-9A0F-CE4D1D2B8C58}" type="slidenum">
              <a:rPr lang="de-CH" smtClean="0"/>
              <a:t>3</a:t>
            </a:fld>
            <a:endParaRPr lang="de-CH"/>
          </a:p>
        </p:txBody>
      </p:sp>
    </p:spTree>
    <p:extLst>
      <p:ext uri="{BB962C8B-B14F-4D97-AF65-F5344CB8AC3E}">
        <p14:creationId xmlns:p14="http://schemas.microsoft.com/office/powerpoint/2010/main" val="1178796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8322" y="677947"/>
            <a:ext cx="10555356" cy="5871940"/>
          </a:xfrm>
        </p:spPr>
        <p:txBody>
          <a:bodyPr vert="horz" lIns="91440" tIns="45720" rIns="91440" bIns="45720" rtlCol="0" anchor="t">
            <a:noAutofit/>
          </a:bodyPr>
          <a:lstStyle/>
          <a:p>
            <a:pPr marL="0" indent="0">
              <a:buNone/>
            </a:pPr>
            <a:r>
              <a:rPr lang="en-US" b="1" dirty="0"/>
              <a:t>Session 1 (Friday, September 19,2025): </a:t>
            </a:r>
          </a:p>
          <a:p>
            <a:r>
              <a:rPr lang="en-US" sz="1800" dirty="0"/>
              <a:t>Introduction into the seminar &amp; logistics</a:t>
            </a:r>
          </a:p>
          <a:p>
            <a:r>
              <a:rPr lang="en-US" sz="1800" dirty="0"/>
              <a:t>Two speakers:</a:t>
            </a:r>
          </a:p>
          <a:p>
            <a:pPr lvl="1"/>
            <a:r>
              <a:rPr lang="en-US" dirty="0"/>
              <a:t>“Evaluating the new UEFA Champions League format: is it fair?,” Prof. Dries Goossens </a:t>
            </a:r>
          </a:p>
          <a:p>
            <a:pPr lvl="1"/>
            <a:r>
              <a:rPr lang="en-US" dirty="0"/>
              <a:t>“Suspense and Surprise in European Football”, Prof. Raphael Flepp</a:t>
            </a:r>
          </a:p>
          <a:p>
            <a:r>
              <a:rPr lang="en-US" sz="1800" dirty="0"/>
              <a:t>Quick overview of potential topics for students </a:t>
            </a:r>
          </a:p>
          <a:p>
            <a:pPr marL="0" indent="0">
              <a:buNone/>
            </a:pPr>
            <a:r>
              <a:rPr lang="en-US" b="1" dirty="0"/>
              <a:t>Later: </a:t>
            </a:r>
          </a:p>
          <a:p>
            <a:r>
              <a:rPr lang="en-US" sz="1800" dirty="0"/>
              <a:t>Form groups 	(if needed)</a:t>
            </a:r>
          </a:p>
          <a:p>
            <a:r>
              <a:rPr lang="en-US" sz="1800" dirty="0"/>
              <a:t>September 26: 	topic proposal is due (see slide 7 for details)</a:t>
            </a:r>
          </a:p>
          <a:p>
            <a:r>
              <a:rPr lang="en-US" sz="1800" dirty="0"/>
              <a:t>October 3: 	all proposals should be approved </a:t>
            </a:r>
          </a:p>
          <a:p>
            <a:r>
              <a:rPr lang="en-US" sz="1800" dirty="0"/>
              <a:t>October 31: 	1st draft of the report is due (see slide 8 for details)</a:t>
            </a:r>
          </a:p>
          <a:p>
            <a:r>
              <a:rPr lang="en-US" b="1" dirty="0"/>
              <a:t>November 14 (Session 2)</a:t>
            </a:r>
            <a:r>
              <a:rPr lang="en-US" dirty="0"/>
              <a:t> </a:t>
            </a:r>
            <a:r>
              <a:rPr lang="en-US" sz="1800" dirty="0"/>
              <a:t>and </a:t>
            </a:r>
            <a:r>
              <a:rPr lang="en-US" b="1" dirty="0"/>
              <a:t>November 21 (Session 3)</a:t>
            </a:r>
            <a:r>
              <a:rPr lang="en-US" sz="1800" dirty="0"/>
              <a:t>: student presentations</a:t>
            </a:r>
          </a:p>
          <a:p>
            <a:r>
              <a:rPr lang="en-US" sz="1800" dirty="0"/>
              <a:t>November 28: 	feedback for the reports is provided</a:t>
            </a:r>
          </a:p>
          <a:p>
            <a:r>
              <a:rPr lang="en-US" sz="1800" dirty="0"/>
              <a:t>December 19: 	final report is due (see slide 8 for details)</a:t>
            </a:r>
          </a:p>
        </p:txBody>
      </p:sp>
      <p:sp>
        <p:nvSpPr>
          <p:cNvPr id="2" name="Slide Number Placeholder 1">
            <a:extLst>
              <a:ext uri="{FF2B5EF4-FFF2-40B4-BE49-F238E27FC236}">
                <a16:creationId xmlns:a16="http://schemas.microsoft.com/office/drawing/2014/main" id="{376CEBE4-B0DC-DF3A-DB44-2E9EE6D58308}"/>
              </a:ext>
            </a:extLst>
          </p:cNvPr>
          <p:cNvSpPr>
            <a:spLocks noGrp="1"/>
          </p:cNvSpPr>
          <p:nvPr>
            <p:ph type="sldNum" sz="quarter" idx="12"/>
          </p:nvPr>
        </p:nvSpPr>
        <p:spPr/>
        <p:txBody>
          <a:bodyPr/>
          <a:lstStyle/>
          <a:p>
            <a:fld id="{55FD6CDB-7C22-4C1C-9A0F-CE4D1D2B8C58}" type="slidenum">
              <a:rPr lang="de-CH" smtClean="0"/>
              <a:t>4</a:t>
            </a:fld>
            <a:endParaRPr lang="de-CH"/>
          </a:p>
        </p:txBody>
      </p:sp>
    </p:spTree>
    <p:extLst>
      <p:ext uri="{BB962C8B-B14F-4D97-AF65-F5344CB8AC3E}">
        <p14:creationId xmlns:p14="http://schemas.microsoft.com/office/powerpoint/2010/main" val="2079953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8322" y="677947"/>
            <a:ext cx="10555356" cy="5502107"/>
          </a:xfrm>
        </p:spPr>
        <p:txBody>
          <a:bodyPr vert="horz" lIns="91440" tIns="45720" rIns="91440" bIns="45720" rtlCol="0" anchor="t">
            <a:normAutofit lnSpcReduction="10000"/>
          </a:bodyPr>
          <a:lstStyle/>
          <a:p>
            <a:pPr algn="just"/>
            <a:r>
              <a:rPr lang="en-US" dirty="0"/>
              <a:t>“Evaluating the new UEFA Champions League format: is it fair?,” Prof. Dries Goossens  (Ghent University)</a:t>
            </a:r>
          </a:p>
          <a:p>
            <a:pPr algn="just"/>
            <a:endParaRPr lang="en-US" dirty="0"/>
          </a:p>
          <a:p>
            <a:pPr marL="0" marR="0" algn="just">
              <a:spcBef>
                <a:spcPts val="0"/>
              </a:spcBef>
              <a:spcAft>
                <a:spcPts val="0"/>
              </a:spcAft>
            </a:pPr>
            <a:r>
              <a:rPr lang="en-US" b="1" dirty="0"/>
              <a:t>Abstract: </a:t>
            </a:r>
            <a:r>
              <a:rPr lang="en-US" sz="1800" dirty="0">
                <a:effectLst/>
                <a:latin typeface="Aptos" panose="020B0004020202020204" pitchFamily="34" charset="0"/>
                <a:ea typeface="Aptos" panose="020B0004020202020204" pitchFamily="34" charset="0"/>
                <a:cs typeface="Aptos" panose="020B0004020202020204" pitchFamily="34" charset="0"/>
              </a:rPr>
              <a:t>The UEFA Champions League - widely regarded as one of the most prestigious football club competitions - has recently undergone a significant change in the structure of its league stage. The previous format involved partitioning teams into separate groups, each organized as a double round-robin tournament (i.e., every team plays the others in its group twice), with its own ranking table. In contrast, the new format adopts a so-called incomplete round-robin (</a:t>
            </a:r>
            <a:r>
              <a:rPr lang="en-US" sz="1800" dirty="0" err="1">
                <a:effectLst/>
                <a:latin typeface="Aptos" panose="020B0004020202020204" pitchFamily="34" charset="0"/>
                <a:ea typeface="Aptos" panose="020B0004020202020204" pitchFamily="34" charset="0"/>
                <a:cs typeface="Aptos" panose="020B0004020202020204" pitchFamily="34" charset="0"/>
              </a:rPr>
              <a:t>iRR</a:t>
            </a:r>
            <a:r>
              <a:rPr lang="en-US" sz="1800" dirty="0">
                <a:effectLst/>
                <a:latin typeface="Aptos" panose="020B0004020202020204" pitchFamily="34" charset="0"/>
                <a:ea typeface="Aptos" panose="020B0004020202020204" pitchFamily="34" charset="0"/>
                <a:cs typeface="Aptos" panose="020B0004020202020204" pitchFamily="34" charset="0"/>
              </a:rPr>
              <a:t>) structure, in which each team plays against eight different opponents, and all teams are collectively ranked in a single table. In this talk, we study whether this new format can be considered fair (at least relative to the previous format). We focus on three aspects of the design: (i) the draw, (ii) the ranking, and (iii) the stakes. Ideally, the draw does not impact the outcome of the tournament, i.e. the impact of “luck” in the draw is minimal. We compare the importance of the draw between the old and new UEFA Champions League design and disentangle, for each team separately, the effects of (a) the seeding system; (b) the knockout phase play-offs; and (c) the change from the multi-group structure to an incomplete round-robin league. With respect to the ranking, we investigate whether the currently used point-based system provides ranking that puts the best performing teams first. Note that since teams are now ranked against competitors that saw different sets of opponents and possibly never played against each other, this is no longer obvious. Finally, in a fair tournament, each of the opponents has something at stake when playing a match, and therefore has an incentive to exert full effort to increase its chances of securing the best possible tournament outcome. Hence, we investigate the effect of the new format on the expected number of noncompetitive matches. A match is noncompetitive if the tournament outcome of one or both opponents is fixed regardless of the match result, or if there exists an opportunity for collusion.</a:t>
            </a:r>
          </a:p>
          <a:p>
            <a:pPr marL="548640" lvl="2" indent="0">
              <a:buNone/>
            </a:pPr>
            <a:endParaRPr lang="en-US" dirty="0"/>
          </a:p>
        </p:txBody>
      </p:sp>
      <p:sp>
        <p:nvSpPr>
          <p:cNvPr id="2" name="Slide Number Placeholder 1">
            <a:extLst>
              <a:ext uri="{FF2B5EF4-FFF2-40B4-BE49-F238E27FC236}">
                <a16:creationId xmlns:a16="http://schemas.microsoft.com/office/drawing/2014/main" id="{DD80B85C-0634-6416-B485-F56BEE8BAA4E}"/>
              </a:ext>
            </a:extLst>
          </p:cNvPr>
          <p:cNvSpPr>
            <a:spLocks noGrp="1"/>
          </p:cNvSpPr>
          <p:nvPr>
            <p:ph type="sldNum" sz="quarter" idx="12"/>
          </p:nvPr>
        </p:nvSpPr>
        <p:spPr/>
        <p:txBody>
          <a:bodyPr/>
          <a:lstStyle/>
          <a:p>
            <a:fld id="{55FD6CDB-7C22-4C1C-9A0F-CE4D1D2B8C58}" type="slidenum">
              <a:rPr lang="de-CH" smtClean="0"/>
              <a:t>5</a:t>
            </a:fld>
            <a:endParaRPr lang="de-CH"/>
          </a:p>
        </p:txBody>
      </p:sp>
    </p:spTree>
    <p:extLst>
      <p:ext uri="{BB962C8B-B14F-4D97-AF65-F5344CB8AC3E}">
        <p14:creationId xmlns:p14="http://schemas.microsoft.com/office/powerpoint/2010/main" val="4054157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8322" y="677947"/>
            <a:ext cx="10555356" cy="5502107"/>
          </a:xfrm>
        </p:spPr>
        <p:txBody>
          <a:bodyPr vert="horz" lIns="91440" tIns="45720" rIns="91440" bIns="45720" rtlCol="0" anchor="t">
            <a:normAutofit/>
          </a:bodyPr>
          <a:lstStyle/>
          <a:p>
            <a:pPr algn="just"/>
            <a:r>
              <a:rPr lang="en-US" dirty="0"/>
              <a:t>“Suspense and Surprise in European Football”, Prof. Raphael Flepp (University of Zurich)</a:t>
            </a:r>
          </a:p>
          <a:p>
            <a:pPr marL="0" indent="0" algn="just">
              <a:buNone/>
            </a:pPr>
            <a:endParaRPr lang="en-US" dirty="0"/>
          </a:p>
          <a:p>
            <a:pPr marL="0" marR="0" algn="just">
              <a:spcBef>
                <a:spcPts val="0"/>
              </a:spcBef>
              <a:spcAft>
                <a:spcPts val="0"/>
              </a:spcAft>
            </a:pPr>
            <a:r>
              <a:rPr lang="en-US" b="1" dirty="0"/>
              <a:t>Abstract: </a:t>
            </a:r>
            <a:r>
              <a:rPr lang="en-US" sz="18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 We propose utilizing match-level suspense and surprise—which capture the entertainment utility created by competitive balance and outcome uncertainty for sports spectators—as alternative policy targets for league organizers and managers. Through simulations, we derive a benchmark range for suspense and surprise based on a perfectly balanced match before analyzing over 25,000 men’s matches (2010/11–2023/24) and 725 women’s matches (2023/24) from Europe’s top football leagues. Our findings reveal that an average match generates lower suspense compared to the benchmark range, particularly for top teams, while surprise values consistently align with the benchmark. Moreover, we observe nuanced trends over time in men’s football and highlight notable differences across leagues and clubs in both men’s and women’s competitions. These insights enhance our understanding of how the attractiveness of matches arises from competitive balance and carry important policy implications.</a:t>
            </a:r>
            <a:endParaRPr lang="en-US" sz="1800" dirty="0">
              <a:effectLst/>
              <a:latin typeface="Aptos" panose="020B0004020202020204" pitchFamily="34" charset="0"/>
              <a:ea typeface="Aptos" panose="020B0004020202020204" pitchFamily="34" charset="0"/>
              <a:cs typeface="Aptos" panose="020B0004020202020204" pitchFamily="34" charset="0"/>
            </a:endParaRPr>
          </a:p>
          <a:p>
            <a:pPr lvl="1" algn="just"/>
            <a:endParaRPr lang="en-US" dirty="0"/>
          </a:p>
        </p:txBody>
      </p:sp>
      <p:sp>
        <p:nvSpPr>
          <p:cNvPr id="2" name="Slide Number Placeholder 1">
            <a:extLst>
              <a:ext uri="{FF2B5EF4-FFF2-40B4-BE49-F238E27FC236}">
                <a16:creationId xmlns:a16="http://schemas.microsoft.com/office/drawing/2014/main" id="{748FBFFC-7F01-B86D-BFD7-51B1184EE7BB}"/>
              </a:ext>
            </a:extLst>
          </p:cNvPr>
          <p:cNvSpPr>
            <a:spLocks noGrp="1"/>
          </p:cNvSpPr>
          <p:nvPr>
            <p:ph type="sldNum" sz="quarter" idx="12"/>
          </p:nvPr>
        </p:nvSpPr>
        <p:spPr/>
        <p:txBody>
          <a:bodyPr/>
          <a:lstStyle/>
          <a:p>
            <a:fld id="{55FD6CDB-7C22-4C1C-9A0F-CE4D1D2B8C58}" type="slidenum">
              <a:rPr lang="de-CH" smtClean="0"/>
              <a:t>6</a:t>
            </a:fld>
            <a:endParaRPr lang="de-CH"/>
          </a:p>
        </p:txBody>
      </p:sp>
    </p:spTree>
    <p:extLst>
      <p:ext uri="{BB962C8B-B14F-4D97-AF65-F5344CB8AC3E}">
        <p14:creationId xmlns:p14="http://schemas.microsoft.com/office/powerpoint/2010/main" val="9974521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2123" y="583368"/>
            <a:ext cx="10555356" cy="5502107"/>
          </a:xfrm>
        </p:spPr>
        <p:txBody>
          <a:bodyPr vert="horz" lIns="91440" tIns="45720" rIns="91440" bIns="45720" rtlCol="0" anchor="t">
            <a:normAutofit fontScale="92500" lnSpcReduction="10000"/>
          </a:bodyPr>
          <a:lstStyle/>
          <a:p>
            <a:pPr algn="just"/>
            <a:r>
              <a:rPr lang="en-US" b="1" dirty="0"/>
              <a:t>Short-term expectations (for September 19):</a:t>
            </a:r>
          </a:p>
          <a:p>
            <a:pPr lvl="1" algn="just"/>
            <a:r>
              <a:rPr lang="en-US" dirty="0"/>
              <a:t>Follow the talks to obtain a feeling for </a:t>
            </a:r>
            <a:r>
              <a:rPr lang="en-US" dirty="0" err="1"/>
              <a:t>SpORts</a:t>
            </a:r>
            <a:endParaRPr lang="en-US" dirty="0"/>
          </a:p>
          <a:p>
            <a:pPr lvl="1" algn="just"/>
            <a:r>
              <a:rPr lang="en-US" dirty="0"/>
              <a:t>Participate actively: ask questions, give feedback! (Quality, not only quantity is important.) Individually, you obtain one participation grade for each day we meet. Your participation grade will be the average of all participation grades. (20%)</a:t>
            </a:r>
          </a:p>
          <a:p>
            <a:pPr algn="just"/>
            <a:r>
              <a:rPr lang="en-US" b="1" dirty="0"/>
              <a:t>Mid-term expectations (after September 19):</a:t>
            </a:r>
          </a:p>
          <a:p>
            <a:pPr lvl="1" algn="just"/>
            <a:r>
              <a:rPr lang="en-US" dirty="0"/>
              <a:t>Pick your topic based on: </a:t>
            </a:r>
          </a:p>
          <a:p>
            <a:pPr lvl="2" algn="just"/>
            <a:r>
              <a:rPr lang="en-US" sz="1800" dirty="0"/>
              <a:t>the ideas discussed during Session 1</a:t>
            </a:r>
          </a:p>
          <a:p>
            <a:pPr lvl="2" algn="just"/>
            <a:r>
              <a:rPr lang="en-US" sz="1800" dirty="0"/>
              <a:t>additional references (provided by the instructors)</a:t>
            </a:r>
          </a:p>
          <a:p>
            <a:pPr lvl="1" algn="just"/>
            <a:r>
              <a:rPr lang="en-US" dirty="0"/>
              <a:t>Identify and read related literature </a:t>
            </a:r>
          </a:p>
          <a:p>
            <a:pPr lvl="1" algn="just"/>
            <a:r>
              <a:rPr lang="en-US" dirty="0"/>
              <a:t>Pick one or two papers (P) that will form the basis for your presentation and report:</a:t>
            </a:r>
          </a:p>
          <a:p>
            <a:pPr lvl="2" algn="just"/>
            <a:r>
              <a:rPr lang="en-US" sz="1800" dirty="0"/>
              <a:t>it should not be a survey paper</a:t>
            </a:r>
          </a:p>
          <a:p>
            <a:pPr lvl="2" algn="just"/>
            <a:r>
              <a:rPr lang="en-US" sz="1800" dirty="0"/>
              <a:t>the papers should be published after 2000</a:t>
            </a:r>
          </a:p>
          <a:p>
            <a:pPr lvl="1" algn="just"/>
            <a:r>
              <a:rPr lang="en-US" dirty="0"/>
              <a:t>By September 26: send an email to Prof. Oleg Prokopyev including </a:t>
            </a:r>
          </a:p>
          <a:p>
            <a:pPr lvl="3" algn="just"/>
            <a:r>
              <a:rPr lang="en-US" dirty="0"/>
              <a:t>the proposed topic (the title and a short abstract, 1-2 paragraphs long) </a:t>
            </a:r>
          </a:p>
          <a:p>
            <a:pPr lvl="3" algn="just"/>
            <a:r>
              <a:rPr lang="en-US" dirty="0"/>
              <a:t>the papers </a:t>
            </a:r>
          </a:p>
          <a:p>
            <a:pPr lvl="3" algn="just"/>
            <a:r>
              <a:rPr lang="en-US" dirty="0"/>
              <a:t>names of all group members</a:t>
            </a:r>
          </a:p>
          <a:p>
            <a:pPr marL="274320" lvl="1" indent="0" algn="just">
              <a:buNone/>
            </a:pPr>
            <a:r>
              <a:rPr lang="en-US" dirty="0"/>
              <a:t>	You may also schedule a meeting with instructors before September 26</a:t>
            </a:r>
            <a:r>
              <a:rPr lang="en-US" baseline="30000" dirty="0"/>
              <a:t>th</a:t>
            </a:r>
            <a:r>
              <a:rPr lang="en-US" dirty="0"/>
              <a:t> to discuss options.</a:t>
            </a:r>
          </a:p>
          <a:p>
            <a:pPr lvl="1" algn="just"/>
            <a:r>
              <a:rPr lang="en-US" dirty="0"/>
              <a:t>By October 3: all proposals (and the respective papers) should be approved. If multiple groups pick the same topic, approval is on a </a:t>
            </a:r>
            <a:r>
              <a:rPr lang="en-US" sz="1800" dirty="0"/>
              <a:t>first-come first-served basis.</a:t>
            </a:r>
          </a:p>
        </p:txBody>
      </p:sp>
      <p:sp>
        <p:nvSpPr>
          <p:cNvPr id="2" name="Slide Number Placeholder 1">
            <a:extLst>
              <a:ext uri="{FF2B5EF4-FFF2-40B4-BE49-F238E27FC236}">
                <a16:creationId xmlns:a16="http://schemas.microsoft.com/office/drawing/2014/main" id="{1E2D649D-7465-BC2B-8B11-D461F2B9F9A9}"/>
              </a:ext>
            </a:extLst>
          </p:cNvPr>
          <p:cNvSpPr>
            <a:spLocks noGrp="1"/>
          </p:cNvSpPr>
          <p:nvPr>
            <p:ph type="sldNum" sz="quarter" idx="12"/>
          </p:nvPr>
        </p:nvSpPr>
        <p:spPr/>
        <p:txBody>
          <a:bodyPr/>
          <a:lstStyle/>
          <a:p>
            <a:fld id="{55FD6CDB-7C22-4C1C-9A0F-CE4D1D2B8C58}" type="slidenum">
              <a:rPr lang="de-CH" smtClean="0"/>
              <a:t>7</a:t>
            </a:fld>
            <a:endParaRPr lang="de-CH"/>
          </a:p>
        </p:txBody>
      </p:sp>
    </p:spTree>
    <p:extLst>
      <p:ext uri="{BB962C8B-B14F-4D97-AF65-F5344CB8AC3E}">
        <p14:creationId xmlns:p14="http://schemas.microsoft.com/office/powerpoint/2010/main" val="3503321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2123" y="583368"/>
            <a:ext cx="10555356" cy="5502107"/>
          </a:xfrm>
        </p:spPr>
        <p:txBody>
          <a:bodyPr vert="horz" lIns="91440" tIns="45720" rIns="91440" bIns="45720" rtlCol="0" anchor="t">
            <a:normAutofit/>
          </a:bodyPr>
          <a:lstStyle/>
          <a:p>
            <a:pPr algn="just"/>
            <a:r>
              <a:rPr lang="en-US" b="1" dirty="0"/>
              <a:t>Long-term expectations (after October 3</a:t>
            </a:r>
            <a:r>
              <a:rPr lang="en-US" b="1" baseline="30000" dirty="0"/>
              <a:t>rd</a:t>
            </a:r>
            <a:r>
              <a:rPr lang="en-US" b="1" dirty="0"/>
              <a:t>):</a:t>
            </a:r>
          </a:p>
          <a:p>
            <a:pPr lvl="1" algn="just"/>
            <a:r>
              <a:rPr lang="en-US" dirty="0"/>
              <a:t>Understand the paper(s) (P) that you picked in detail</a:t>
            </a:r>
          </a:p>
          <a:p>
            <a:pPr lvl="1" algn="just"/>
            <a:r>
              <a:rPr lang="en-US" dirty="0"/>
              <a:t>Write a seminar thesis of 10-15 pages that covers:</a:t>
            </a:r>
          </a:p>
          <a:p>
            <a:pPr lvl="2" algn="just"/>
            <a:r>
              <a:rPr lang="en-US" sz="1800" dirty="0"/>
              <a:t>The academic and practical importance of the topic</a:t>
            </a:r>
          </a:p>
          <a:p>
            <a:pPr lvl="2" algn="just"/>
            <a:r>
              <a:rPr lang="en-US" sz="1800" dirty="0"/>
              <a:t>Related literature review</a:t>
            </a:r>
          </a:p>
          <a:p>
            <a:pPr lvl="2" algn="just"/>
            <a:r>
              <a:rPr lang="en-US" sz="1800" dirty="0"/>
              <a:t>Key models, data sources, and methods </a:t>
            </a:r>
          </a:p>
          <a:p>
            <a:pPr lvl="2" algn="just"/>
            <a:r>
              <a:rPr lang="en-US" sz="1800" dirty="0"/>
              <a:t>Discussion on the strengths and weaknesses, future potential research directions</a:t>
            </a:r>
          </a:p>
          <a:p>
            <a:pPr lvl="1" algn="just"/>
            <a:r>
              <a:rPr lang="en-US" dirty="0"/>
              <a:t>Submit this “first draft” of your seminar thesis via </a:t>
            </a:r>
            <a:r>
              <a:rPr lang="en-US" dirty="0" err="1"/>
              <a:t>Olat</a:t>
            </a:r>
            <a:r>
              <a:rPr lang="en-US" dirty="0"/>
              <a:t> by October 31</a:t>
            </a:r>
            <a:r>
              <a:rPr lang="en-US" baseline="30000" dirty="0"/>
              <a:t>st</a:t>
            </a:r>
            <a:r>
              <a:rPr lang="en-US" dirty="0"/>
              <a:t> </a:t>
            </a:r>
          </a:p>
          <a:p>
            <a:pPr lvl="1" algn="just"/>
            <a:r>
              <a:rPr lang="en-US" dirty="0"/>
              <a:t>Present your topic, in particular managerial issues, in a 45-minute class presentation (40% of the grade):</a:t>
            </a:r>
          </a:p>
          <a:p>
            <a:pPr lvl="2" algn="just"/>
            <a:r>
              <a:rPr lang="en-US" sz="1800" dirty="0"/>
              <a:t>A literature review and a detailed discussion of the topic </a:t>
            </a:r>
          </a:p>
          <a:p>
            <a:pPr lvl="2" algn="just"/>
            <a:r>
              <a:rPr lang="en-US" sz="1800" dirty="0"/>
              <a:t>Main research question and contribution </a:t>
            </a:r>
          </a:p>
          <a:p>
            <a:pPr lvl="2" algn="just"/>
            <a:r>
              <a:rPr lang="en-US" sz="1800" dirty="0"/>
              <a:t>Explanation of methodological approach and data </a:t>
            </a:r>
          </a:p>
          <a:p>
            <a:pPr lvl="2" algn="just"/>
            <a:r>
              <a:rPr lang="en-US" sz="1800" dirty="0"/>
              <a:t>Results, limitations, and future research discussion</a:t>
            </a:r>
          </a:p>
          <a:p>
            <a:pPr lvl="1" algn="just"/>
            <a:r>
              <a:rPr lang="en-US" dirty="0"/>
              <a:t>Use the feedback that is provided to improve your “first draft” and submit the final report by December 19</a:t>
            </a:r>
            <a:r>
              <a:rPr lang="en-US" baseline="30000" dirty="0"/>
              <a:t>th</a:t>
            </a:r>
            <a:r>
              <a:rPr lang="en-US" dirty="0"/>
              <a:t> (40% of your grade)</a:t>
            </a:r>
          </a:p>
          <a:p>
            <a:pPr lvl="1" algn="just"/>
            <a:endParaRPr lang="en-US" dirty="0"/>
          </a:p>
        </p:txBody>
      </p:sp>
      <p:sp>
        <p:nvSpPr>
          <p:cNvPr id="2" name="Slide Number Placeholder 1">
            <a:extLst>
              <a:ext uri="{FF2B5EF4-FFF2-40B4-BE49-F238E27FC236}">
                <a16:creationId xmlns:a16="http://schemas.microsoft.com/office/drawing/2014/main" id="{0AFD16FC-A19B-9F76-53E4-C2578FA30266}"/>
              </a:ext>
            </a:extLst>
          </p:cNvPr>
          <p:cNvSpPr>
            <a:spLocks noGrp="1"/>
          </p:cNvSpPr>
          <p:nvPr>
            <p:ph type="sldNum" sz="quarter" idx="12"/>
          </p:nvPr>
        </p:nvSpPr>
        <p:spPr/>
        <p:txBody>
          <a:bodyPr/>
          <a:lstStyle/>
          <a:p>
            <a:fld id="{55FD6CDB-7C22-4C1C-9A0F-CE4D1D2B8C58}" type="slidenum">
              <a:rPr lang="de-CH" smtClean="0"/>
              <a:t>8</a:t>
            </a:fld>
            <a:endParaRPr lang="de-CH"/>
          </a:p>
        </p:txBody>
      </p:sp>
    </p:spTree>
    <p:extLst>
      <p:ext uri="{BB962C8B-B14F-4D97-AF65-F5344CB8AC3E}">
        <p14:creationId xmlns:p14="http://schemas.microsoft.com/office/powerpoint/2010/main" val="16321429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TM03090434[[fn=Wood Type]]</Template>
  <TotalTime>0</TotalTime>
  <Words>1316</Words>
  <Application>Microsoft Office PowerPoint</Application>
  <PresentationFormat>Breitbild</PresentationFormat>
  <Paragraphs>99</Paragraphs>
  <Slides>8</Slides>
  <Notes>7</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8</vt:i4>
      </vt:variant>
    </vt:vector>
  </HeadingPairs>
  <TitlesOfParts>
    <vt:vector size="16" baseType="lpstr">
      <vt:lpstr>72</vt:lpstr>
      <vt:lpstr>Aptos</vt:lpstr>
      <vt:lpstr>Arial</vt:lpstr>
      <vt:lpstr>Calibri</vt:lpstr>
      <vt:lpstr>Rockwell</vt:lpstr>
      <vt:lpstr>Rockwell Condensed</vt:lpstr>
      <vt:lpstr>Wingdings</vt:lpstr>
      <vt:lpstr>Wood Type</vt:lpstr>
      <vt:lpstr>Quantitative Methods  in SpORts (S): Fall 2025</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Operations Research</dc:title>
  <dc:creator>Tarkan Tan</dc:creator>
  <cp:lastModifiedBy>Karina Rothenari-Geiseler</cp:lastModifiedBy>
  <cp:revision>28</cp:revision>
  <cp:lastPrinted>2022-09-20T15:45:43Z</cp:lastPrinted>
  <dcterms:created xsi:type="dcterms:W3CDTF">2022-09-10T17:14:59Z</dcterms:created>
  <dcterms:modified xsi:type="dcterms:W3CDTF">2025-09-02T07:56:34Z</dcterms:modified>
</cp:coreProperties>
</file>